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76" r:id="rId3"/>
    <p:sldId id="277" r:id="rId4"/>
    <p:sldId id="278" r:id="rId5"/>
    <p:sldId id="272" r:id="rId6"/>
    <p:sldId id="257" r:id="rId7"/>
    <p:sldId id="258" r:id="rId8"/>
    <p:sldId id="274" r:id="rId9"/>
    <p:sldId id="275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3" r:id="rId20"/>
    <p:sldId id="271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1" autoAdjust="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2771FB-648E-4ADF-BC19-6D1140D855E2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38297C-EF26-43CC-819D-027C718C4C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smtClean="0"/>
              <a:t>17 instituições govenamentais e 63 não gevernamentais</a:t>
            </a:r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36D7E7-2396-4924-916B-7E39A29B7E5F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smtClean="0"/>
              <a:t>Destaque Sp tem 38 instituições que reponderam ao questionário, 10 governamentais e 28 ONGs.</a:t>
            </a:r>
          </a:p>
        </p:txBody>
      </p:sp>
      <p:sp>
        <p:nvSpPr>
          <p:cNvPr id="2867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744805-10DE-466E-9451-BA1221253AEB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EA4F-FEF4-4EB1-BF70-729F707EE619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9192-894B-443E-B486-F97F207108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6889-69F5-49A1-97E0-66602F7B2823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8F7D-2521-433E-8E29-F9A9005DBC6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F9609-60BF-42FB-B532-CEDC1E2B11E6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4782-1794-4A8C-A0D1-76FCD4B61D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951-7914-46A2-9283-99DC6F8D4DA6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076A-1586-4E26-B458-5F622BC15EE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A4FA-06E5-4064-BFC4-D9139BF2CEF8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F20C-A880-42FB-9FAA-6B6B3F6459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63C4-50A1-4306-AD30-D122A630D0A8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9013-D53B-493F-9C31-45D7CDD3F6F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8396F-BE1A-4F53-B43B-0ECD3225602F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38E8-86C4-4863-9E15-E55C5F7EA63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A2C9-9F4A-4659-AA53-E981AC3C29A7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1BB9-7895-492F-995A-64D2A9E6182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5368-88DF-4F64-9856-6CF099B27F92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793A-13D3-4965-8FCD-B4560FC0A6D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5655-B3FC-41DE-A507-A1683F855B3D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2C1E-8B67-469B-9D6D-1CD3B657BE8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940F-8804-4B41-AB7B-CEF557246E6E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DF08A-DE2C-405C-B5C9-B6E9598D54B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8DBDDC-9987-4B50-998E-2112E143B7FC}" type="datetimeFigureOut">
              <a:rPr lang="pt-BR"/>
              <a:pPr>
                <a:defRPr/>
              </a:pPr>
              <a:t>24/05/2011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10584-9976-4BD0-8E71-B9F7FB62E0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" TargetMode="External"/><Relationship Id="rId2" Type="http://schemas.openxmlformats.org/officeDocument/2006/relationships/hyperlink" Target="http://www.unesco.org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 slide.jpg                                                      0025187EMacintosh HD                   C22FF7F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14313"/>
            <a:ext cx="714375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Estudo foi desenvolvido no ano de 2008;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Base de dados utilizada foi </a:t>
            </a:r>
            <a:r>
              <a:rPr lang="fr-FR" sz="2400" dirty="0" smtClean="0"/>
              <a:t> </a:t>
            </a:r>
            <a:r>
              <a:rPr lang="fr-FR" sz="2400" dirty="0"/>
              <a:t>do Mapeamento </a:t>
            </a:r>
            <a:r>
              <a:rPr lang="fr-FR" sz="2400" dirty="0" smtClean="0"/>
              <a:t>realizado </a:t>
            </a:r>
            <a:r>
              <a:rPr lang="fr-FR" sz="2400" dirty="0"/>
              <a:t>em 2007 pela Universidade de Brasília </a:t>
            </a:r>
            <a:r>
              <a:rPr lang="fr-FR" sz="2400" dirty="0" smtClean="0"/>
              <a:t>e SENAD;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Elaborado  questionário auto-aplicável que foi encaminhado por correio eletrônico para as instituições selecionadas;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Teste piloto do questionário foi realizado no evento da ABORDA 2008;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Posteriormente foi realizado um trabalho de busca ativa dos não respondentes por telefone;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Triagem dos questionários válidos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Análise de dados utilizando software  estatístico SPSS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80 resultados foram considerados válidos para análise final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i="1" dirty="0" smtClean="0"/>
              <a:t>Limitações metodológicas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 de Organização</a:t>
            </a:r>
          </a:p>
        </p:txBody>
      </p:sp>
      <p:pic>
        <p:nvPicPr>
          <p:cNvPr id="24578" name="Gráfico 1"/>
          <p:cNvPicPr>
            <a:picLocks noChangeArrowheads="1"/>
          </p:cNvPicPr>
          <p:nvPr/>
        </p:nvPicPr>
        <p:blipFill>
          <a:blip r:embed="rId3"/>
          <a:srcRect b="-99"/>
          <a:stretch>
            <a:fillRect/>
          </a:stretch>
        </p:blipFill>
        <p:spPr bwMode="auto">
          <a:xfrm>
            <a:off x="428625" y="1714500"/>
            <a:ext cx="83581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CaixaDeTexto 3"/>
          <p:cNvSpPr txBox="1">
            <a:spLocks noChangeArrowheads="1"/>
          </p:cNvSpPr>
          <p:nvPr/>
        </p:nvSpPr>
        <p:spPr bwMode="auto">
          <a:xfrm>
            <a:off x="4643438" y="2786063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%</a:t>
            </a:r>
          </a:p>
        </p:txBody>
      </p:sp>
      <p:sp>
        <p:nvSpPr>
          <p:cNvPr id="24580" name="CaixaDeTexto 4"/>
          <p:cNvSpPr txBox="1">
            <a:spLocks noChangeArrowheads="1"/>
          </p:cNvSpPr>
          <p:nvPr/>
        </p:nvSpPr>
        <p:spPr bwMode="auto">
          <a:xfrm>
            <a:off x="2643188" y="4786313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%  63</a:t>
            </a:r>
          </a:p>
        </p:txBody>
      </p:sp>
      <p:sp>
        <p:nvSpPr>
          <p:cNvPr id="24581" name="CaixaDeTexto 6"/>
          <p:cNvSpPr txBox="1">
            <a:spLocks noChangeArrowheads="1"/>
          </p:cNvSpPr>
          <p:nvPr/>
        </p:nvSpPr>
        <p:spPr bwMode="auto">
          <a:xfrm>
            <a:off x="4214813" y="314325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Gráfico 2"/>
          <p:cNvPicPr>
            <a:picLocks noChangeArrowheads="1"/>
          </p:cNvPicPr>
          <p:nvPr/>
        </p:nvPicPr>
        <p:blipFill>
          <a:blip r:embed="rId2"/>
          <a:srcRect b="-4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CaixaDeTexto 2"/>
          <p:cNvSpPr txBox="1">
            <a:spLocks noChangeArrowheads="1"/>
          </p:cNvSpPr>
          <p:nvPr/>
        </p:nvSpPr>
        <p:spPr bwMode="auto">
          <a:xfrm>
            <a:off x="642938" y="1000125"/>
            <a:ext cx="188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%</a:t>
            </a:r>
          </a:p>
        </p:txBody>
      </p:sp>
      <p:sp>
        <p:nvSpPr>
          <p:cNvPr id="26627" name="CaixaDeTexto 3"/>
          <p:cNvSpPr txBox="1">
            <a:spLocks noChangeArrowheads="1"/>
          </p:cNvSpPr>
          <p:nvPr/>
        </p:nvSpPr>
        <p:spPr bwMode="auto">
          <a:xfrm>
            <a:off x="2714625" y="6488113"/>
            <a:ext cx="703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Anos </a:t>
            </a:r>
          </a:p>
        </p:txBody>
      </p:sp>
      <p:sp>
        <p:nvSpPr>
          <p:cNvPr id="26628" name="CaixaDeTexto 4"/>
          <p:cNvSpPr txBox="1">
            <a:spLocks noChangeArrowheads="1"/>
          </p:cNvSpPr>
          <p:nvPr/>
        </p:nvSpPr>
        <p:spPr bwMode="auto">
          <a:xfrm>
            <a:off x="7786688" y="37147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Representatividade Geográfica das Instituições</a:t>
            </a:r>
            <a:endParaRPr lang="pt-BR" dirty="0"/>
          </a:p>
        </p:txBody>
      </p:sp>
      <p:pic>
        <p:nvPicPr>
          <p:cNvPr id="27650" name="Gráfico 48"/>
          <p:cNvPicPr>
            <a:picLocks noChangeArrowheads="1"/>
          </p:cNvPicPr>
          <p:nvPr/>
        </p:nvPicPr>
        <p:blipFill>
          <a:blip r:embed="rId3"/>
          <a:srcRect b="-46"/>
          <a:stretch>
            <a:fillRect/>
          </a:stretch>
        </p:blipFill>
        <p:spPr bwMode="auto">
          <a:xfrm>
            <a:off x="500063" y="2000250"/>
            <a:ext cx="82867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Instituições por tipo de atendimento/serviço prestado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85750" y="1500188"/>
          <a:ext cx="8229600" cy="4906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</a:t>
                      </a:r>
                      <a:r>
                        <a:rPr lang="pt-B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atendimento/  serviço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prestados 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Governamental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Não governamental 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Advocacia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17,65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7,94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Ambulatorial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52,94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15,87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Apoio direto a pessoas afetadas.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58,82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41,27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Assistencial 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47,06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26,98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Atividades culturais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41,18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Emergencial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23,53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Informações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70,59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39,68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Mobilização comunitária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58,82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39,68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Prevenção / Educação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70,59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30,16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Sócio educativo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58,82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31,75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Percentual das instituições por público-alvo</a:t>
            </a:r>
            <a:endParaRPr lang="pt-BR" dirty="0"/>
          </a:p>
        </p:txBody>
      </p:sp>
      <p:pic>
        <p:nvPicPr>
          <p:cNvPr id="30722" name="Gráfico 32"/>
          <p:cNvPicPr>
            <a:picLocks noChangeArrowheads="1"/>
          </p:cNvPicPr>
          <p:nvPr/>
        </p:nvPicPr>
        <p:blipFill>
          <a:blip r:embed="rId2"/>
          <a:srcRect b="-82"/>
          <a:stretch>
            <a:fillRect/>
          </a:stretch>
        </p:blipFill>
        <p:spPr bwMode="auto">
          <a:xfrm>
            <a:off x="500063" y="1643063"/>
            <a:ext cx="8215312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CaixaDeTexto 3"/>
          <p:cNvSpPr txBox="1">
            <a:spLocks noChangeArrowheads="1"/>
          </p:cNvSpPr>
          <p:nvPr/>
        </p:nvSpPr>
        <p:spPr bwMode="auto">
          <a:xfrm flipH="1">
            <a:off x="1571625" y="2071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Distribuição das instituições estudadas segundo tipo de atividade relacionadas à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25" y="1500188"/>
          <a:ext cx="7572375" cy="4103687"/>
        </p:xfrm>
        <a:graphic>
          <a:graphicData uri="http://schemas.openxmlformats.org/drawingml/2006/table">
            <a:tbl>
              <a:tblPr/>
              <a:tblGrid>
                <a:gridCol w="3674307"/>
                <a:gridCol w="932564"/>
                <a:gridCol w="932564"/>
                <a:gridCol w="1044473"/>
                <a:gridCol w="988519"/>
              </a:tblGrid>
              <a:tr h="347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Principais Atividades relacionadas à Educação 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OG 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ONG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61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Incentivo de bolsa para universidade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Aula de línguas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37,3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4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Oficinas de Motivação em Liderança 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35,8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Reforço escolar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5,9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Oficinas de  Geração de renda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29,9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9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Tecnologias de Informação 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17,6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Identificação  de Talentos 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23,5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Alfabetização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17,6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20,9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Oficinas de Educação para o Trabalho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Estágios remunerados  nas diversas áreas da organização ou em organizações parceiras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17,6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Acompanhamento à escola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23,5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19,4</a:t>
                      </a:r>
                    </a:p>
                  </a:txBody>
                  <a:tcPr marL="6751" marR="6751" marT="6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Percentual de instituições por tipo de material educativo elaborado</a:t>
            </a:r>
            <a:endParaRPr lang="pt-BR" dirty="0"/>
          </a:p>
        </p:txBody>
      </p:sp>
      <p:pic>
        <p:nvPicPr>
          <p:cNvPr id="32770" name="Gráfico 25"/>
          <p:cNvPicPr>
            <a:picLocks noChangeArrowheads="1"/>
          </p:cNvPicPr>
          <p:nvPr/>
        </p:nvPicPr>
        <p:blipFill>
          <a:blip r:embed="rId2"/>
          <a:srcRect b="-46"/>
          <a:stretch>
            <a:fillRect/>
          </a:stretch>
        </p:blipFill>
        <p:spPr bwMode="auto">
          <a:xfrm>
            <a:off x="500063" y="1857375"/>
            <a:ext cx="80010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CaixaDeTexto 3"/>
          <p:cNvSpPr txBox="1">
            <a:spLocks noChangeArrowheads="1"/>
          </p:cNvSpPr>
          <p:nvPr/>
        </p:nvSpPr>
        <p:spPr bwMode="auto">
          <a:xfrm>
            <a:off x="1285875" y="2357438"/>
            <a:ext cx="34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</a:p>
        </p:txBody>
      </p:sp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&lt; 20% das instituições trabalham temas relacionados a profissionalização das pessoas assistidas ;</a:t>
            </a:r>
          </a:p>
          <a:p>
            <a:r>
              <a:rPr lang="pt-BR" smtClean="0"/>
              <a:t>Quanto as atividades de assistência a que teve maior destaque foi a assistência psicológica, presente em 52% das OGs e 30% das ONGs</a:t>
            </a:r>
          </a:p>
          <a:p>
            <a:r>
              <a:rPr lang="pt-BR" smtClean="0"/>
              <a:t>65% das OGs e 43% das ONGs fazem trabalho pontual em escolas como palestras;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Ações de Redução de danos relatadas pelas instituições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85875" y="1714500"/>
          <a:ext cx="6715125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007"/>
                <a:gridCol w="1105457"/>
                <a:gridCol w="927794"/>
                <a:gridCol w="1143458"/>
                <a:gridCol w="1143458"/>
              </a:tblGrid>
              <a:tr h="3671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Ações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Redução de Danos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Nº instituições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Nº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OGs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Nº ONGs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06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Informação sobre uso de preservativos - sexo seguro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</a:tr>
              <a:tr h="369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Encaminhamento para UBS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</a:tr>
              <a:tr h="369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Encaminhamentos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para outros setores do SUS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</a:tr>
              <a:tr h="369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Informação sobre uso seguro de drogas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</a:tr>
              <a:tr h="369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Encaminhamentos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social e jurídico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</a:tr>
              <a:tr h="3671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Trabalho de campo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</a:tr>
              <a:tr h="369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Distribuição de preservativos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</a:tr>
              <a:tr h="3671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Distribuição de seringas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</a:tr>
              <a:tr h="3671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Distribuição de kit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sniff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671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Distribuição de cachimbos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Drogas no Brasil: Levantamento 2005</a:t>
            </a:r>
            <a:br>
              <a:rPr lang="pt-BR" dirty="0" smtClean="0"/>
            </a:br>
            <a:r>
              <a:rPr lang="pt-BR" dirty="0" smtClean="0"/>
              <a:t>Alguns achados relevantes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22,8% da população pesquisada já fizeram uso na vida de drogas exceto tabaco e álcool, correspondendo a uma população de 10.746.991 pessoas;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  A estimativa de dependentes de Álcool foi de 12,3% e de tabaco 10,1%, o que corresponde a populações de 5.799.005 e 4.700.635 de pessoas, respectivamente;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O uso na vida de Maconha aparece em primeiro lugar entre as drogas ilícitas, com 8,8% dos entrevistados. Comparando-se esse resultado com outros estudos pode-se verificar que é bem menor que o de países, como EUA (40,2%), Reino Unido (30,8%), Dinamarca (24,3%), Espanha (22,2%) e Chile (22,4%). Mas superior à Bélgica (5,8%) e Colômbia (5,4%);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A prevalência sobre o uso de Cocaína, </a:t>
            </a:r>
            <a:r>
              <a:rPr lang="pt-BR" sz="2900" dirty="0" err="1" smtClean="0"/>
              <a:t>Crack</a:t>
            </a:r>
            <a:r>
              <a:rPr lang="pt-BR" sz="2900" dirty="0" smtClean="0"/>
              <a:t> e </a:t>
            </a:r>
            <a:r>
              <a:rPr lang="pt-BR" sz="2900" dirty="0" err="1" smtClean="0"/>
              <a:t>Merla</a:t>
            </a:r>
            <a:r>
              <a:rPr lang="pt-BR" sz="2900" dirty="0" smtClean="0"/>
              <a:t> foi, respectivamente, 2,9%, 0,7%, 0,2%;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Ressalte-se a observação de que, na faixa etária de 12 e 17 anos, já existem relatos de uso das mais variadas drogas, bem como facilidade de acesso às mesmas e vivência de consumo próximo. Este dado enfatiza a necessidade de aprimoramento de programas de prevenção nesta faixa etária.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7,8% das jovens relataram ter sido abordadas por pessoas querendo vender -lhes droga;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900" dirty="0" smtClean="0"/>
              <a:t> Um terço da população masculina de 12 – 17 anos, declarou já ter sido submetida a tratamento para dependência de droga.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9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200" i="1" dirty="0" smtClean="0"/>
              <a:t>Fonte:  SENAD e CEBRID no II levantamento domiciliar sobre o uso de drogas  Psicotrópicas no Brasil – 2005 – estudo envolvendo 108 maiores cidades do país</a:t>
            </a:r>
            <a:r>
              <a:rPr lang="pt-BR" sz="2900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</a:p>
        </p:txBody>
      </p:sp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58% das instituições governamentais utilizam o aconselhamento com método de prevenção;</a:t>
            </a:r>
          </a:p>
          <a:p>
            <a:r>
              <a:rPr lang="pt-BR" smtClean="0"/>
              <a:t>41% ONGs utilizam terapia de grupo;</a:t>
            </a:r>
          </a:p>
          <a:p>
            <a:r>
              <a:rPr lang="pt-BR" smtClean="0"/>
              <a:t>30% das OGs e das ONGs trabalham com educação de pares.</a:t>
            </a:r>
          </a:p>
          <a:p>
            <a:r>
              <a:rPr lang="pt-BR" smtClean="0"/>
              <a:t>Arte Educação é utilizada por aproximadamente 30% do total das instituições</a:t>
            </a:r>
          </a:p>
          <a:p>
            <a:pPr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Utilização da Internet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857375" y="1643063"/>
          <a:ext cx="5294313" cy="3779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950"/>
                <a:gridCol w="919269"/>
                <a:gridCol w="1418732"/>
              </a:tblGrid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Sites na Internet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Materiais informativos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Campanhas de sensibilização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Notícias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Materiais educativos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Pesquisas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Atendimento </a:t>
                      </a:r>
                      <a:r>
                        <a:rPr lang="pt-BR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on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line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13,8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Blogs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Cursos </a:t>
                      </a:r>
                      <a:r>
                        <a:rPr lang="pt-BR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on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line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7620" marR="7620" marT="7620" marB="0"/>
                </a:tc>
              </a:tr>
              <a:tr h="377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 </a:t>
            </a:r>
          </a:p>
        </p:txBody>
      </p:sp>
      <p:sp>
        <p:nvSpPr>
          <p:cNvPr id="37890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pt-BR" b="1" smtClean="0"/>
              <a:t>Principais Temas de atuação nas ações de educação</a:t>
            </a:r>
          </a:p>
          <a:p>
            <a:pPr fontAlgn="t"/>
            <a:r>
              <a:rPr lang="pt-BR" smtClean="0"/>
              <a:t>Adolescência e juventude</a:t>
            </a:r>
          </a:p>
          <a:p>
            <a:pPr fontAlgn="t"/>
            <a:r>
              <a:rPr lang="pt-BR" smtClean="0"/>
              <a:t>Diversidade</a:t>
            </a:r>
          </a:p>
          <a:p>
            <a:pPr fontAlgn="t"/>
            <a:r>
              <a:rPr lang="pt-BR" smtClean="0"/>
              <a:t>Drogas</a:t>
            </a:r>
          </a:p>
          <a:p>
            <a:pPr fontAlgn="t"/>
            <a:r>
              <a:rPr lang="pt-BR" smtClean="0"/>
              <a:t>Empreendedorismo</a:t>
            </a:r>
          </a:p>
          <a:p>
            <a:pPr fontAlgn="t"/>
            <a:r>
              <a:rPr lang="pt-BR" smtClean="0"/>
              <a:t>Sexualidade</a:t>
            </a:r>
          </a:p>
          <a:p>
            <a:pPr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Parcerias no setor de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Ações realizadas ( menos de 10% das instituições)</a:t>
            </a:r>
            <a:endParaRPr lang="pt-B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Capacitação nas escolas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Parceria com escolas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Parcerias educação técnica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 Encaminhamento e Acompanhamento escolar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 Oficinas sobre drogas, HIV, sexualidade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 Supervisão de casos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Descoberta de talentos e orientação vocacional.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smtClean="0"/>
              <a:t>Qual das seguintes intervenções você acha recomendável para melhorar as políticas e praticas governamentais?</a:t>
            </a:r>
            <a:endParaRPr lang="pt-BR" sz="2800" smtClean="0"/>
          </a:p>
        </p:txBody>
      </p:sp>
      <p:sp>
        <p:nvSpPr>
          <p:cNvPr id="399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sz="2800" smtClean="0"/>
              <a:t>Cinco Itens mais mencionados pelas instituições entrevistadas:</a:t>
            </a:r>
          </a:p>
          <a:p>
            <a:r>
              <a:rPr lang="pt-BR" sz="2800" smtClean="0"/>
              <a:t>Integração dos temas em programas educacionais  </a:t>
            </a:r>
          </a:p>
          <a:p>
            <a:r>
              <a:rPr lang="pt-BR" sz="2800" b="1" smtClean="0"/>
              <a:t>Transparência</a:t>
            </a:r>
            <a:r>
              <a:rPr lang="pt-BR" sz="2800" smtClean="0"/>
              <a:t>, promoção e disseminação de </a:t>
            </a:r>
            <a:r>
              <a:rPr lang="pt-BR" sz="2800" b="1" smtClean="0"/>
              <a:t>informações  </a:t>
            </a:r>
          </a:p>
          <a:p>
            <a:r>
              <a:rPr lang="pt-BR" sz="2800" smtClean="0"/>
              <a:t>Promover a educação de pares</a:t>
            </a:r>
          </a:p>
          <a:p>
            <a:r>
              <a:rPr lang="pt-BR" sz="2800" b="1" smtClean="0"/>
              <a:t>Estimular os direitos humanos </a:t>
            </a:r>
          </a:p>
          <a:p>
            <a:r>
              <a:rPr lang="pt-BR" sz="2800" smtClean="0"/>
              <a:t>Coordenar e harmonizar  diferentes atores </a:t>
            </a:r>
          </a:p>
          <a:p>
            <a:pPr>
              <a:buFont typeface="Arial" charset="0"/>
              <a:buNone/>
            </a:pP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Obrigada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hlinkClick r:id="rId2"/>
              </a:rPr>
              <a:t>www.unesco.org.br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hlinkClick r:id="rId3"/>
              </a:rPr>
              <a:t>www.unesco.org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Uso de qualquer droga (exceto álcool e tabaco) – ano 2005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71500" y="2714625"/>
          <a:ext cx="8229600" cy="192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 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</a:t>
                      </a:r>
                      <a:r>
                        <a:rPr lang="pt-BR" baseline="0" dirty="0" smtClean="0"/>
                        <a:t> Mês</a:t>
                      </a:r>
                      <a:endParaRPr lang="pt-BR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22,8 %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10,3 %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4,5 %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0" name="CaixaDeTexto 6"/>
          <p:cNvSpPr txBox="1">
            <a:spLocks noChangeArrowheads="1"/>
          </p:cNvSpPr>
          <p:nvPr/>
        </p:nvSpPr>
        <p:spPr bwMode="auto">
          <a:xfrm>
            <a:off x="714375" y="5143500"/>
            <a:ext cx="70739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i="1">
                <a:latin typeface="Calibri" pitchFamily="34" charset="0"/>
              </a:rPr>
              <a:t>Fonte:  SENAD e CEBRID no II levantamento domiciliar sobre o uso de drogas no Psicotrópicas Brasil – 2005 -</a:t>
            </a:r>
          </a:p>
          <a:p>
            <a:r>
              <a:rPr lang="pt-BR" sz="1200" i="1">
                <a:latin typeface="Calibri" pitchFamily="34" charset="0"/>
              </a:rPr>
              <a:t> estudo envolvendo 108 maiores cidades do país.</a:t>
            </a:r>
          </a:p>
          <a:p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smtClean="0"/>
              <a:t>Distribuição dos entrevistados de 12 a 65 anos, segundo tipo de uso </a:t>
            </a:r>
            <a:br>
              <a:rPr lang="pt-BR" sz="1800" smtClean="0"/>
            </a:br>
            <a:r>
              <a:rPr lang="pt-BR" sz="1800" smtClean="0"/>
              <a:t>das drogas mais utilizadas nas 108 cidades com mais de 200 mil habitantes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Drogas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de Uso</a:t>
                      </a:r>
                      <a:r>
                        <a:rPr lang="pt-BR" baseline="0" dirty="0" smtClean="0"/>
                        <a:t>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</a:t>
                      </a:r>
                      <a:r>
                        <a:rPr lang="pt-BR" baseline="0" dirty="0" smtClean="0"/>
                        <a:t> Vida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 Mês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Maconha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Solventes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Benzodiazepínicos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Orexígenos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Estimulantes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Cocaína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Álcool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Tabaco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67" name="CaixaDeTexto 5"/>
          <p:cNvSpPr txBox="1">
            <a:spLocks noChangeArrowheads="1"/>
          </p:cNvSpPr>
          <p:nvPr/>
        </p:nvSpPr>
        <p:spPr bwMode="auto">
          <a:xfrm>
            <a:off x="357188" y="5500688"/>
            <a:ext cx="7073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i="1">
                <a:latin typeface="Calibri" pitchFamily="34" charset="0"/>
              </a:rPr>
              <a:t>Fonte:  SENAD e CEBRID no II levantamento domiciliar sobre o uso de drogas no Psicotrópicas  Brasil – 2005 -</a:t>
            </a:r>
          </a:p>
          <a:p>
            <a:r>
              <a:rPr lang="pt-BR" sz="1200" i="1">
                <a:latin typeface="Calibri" pitchFamily="34" charset="0"/>
              </a:rPr>
              <a:t> estudo envolvendo 108 maiores cidades do país.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   Educação e redução de danos um caminho para inclusão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Primeira fase: Pesquisa bibliográfica e busca de parceiros nacionais;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Segunda fase: desenvolvimento do instrumental de pesquisa;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Terceira fase: Levantamento das políticas públicas existentes;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Quarta fase: Estudo do perfil das Organizações não Governamentais, movimentos sociais organizados e organizações governamentais que atuem na temática;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Quinta fase – Disseminação de Experiências em Seminário Nacional;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Sexta fase– Elaboração de Material para publicação.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Objetivos do Estudo</a:t>
            </a:r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Conhecer experiências em educação e redução de danos no Brasil,  buscando  fortalecer  a construção das políticas públicas no setor.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Parceiros do Estudo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Consultores responsáveis pela elaboração do estudo: Raquel Barros e Doralice Oliveira Gomes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Estudo financiado pela comunidade Européia;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Parceiros na elaboração: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SENAD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Ministério da Saúde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Programa Nacional de DST e </a:t>
            </a:r>
            <a:r>
              <a:rPr lang="pt-BR" dirty="0" err="1" smtClean="0"/>
              <a:t>aids</a:t>
            </a:r>
            <a:r>
              <a:rPr lang="pt-BR" dirty="0" smtClean="0"/>
              <a:t>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Coordenação de Saúde Mental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Programa de Hepatites Virais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Agências do Sistema Nações Unidas: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UNESCO e UNODC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Políticas Públicas Existentes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Capacitação – profissionais, liderança comunitária, professores;</a:t>
            </a:r>
          </a:p>
          <a:p>
            <a:r>
              <a:rPr lang="pt-BR" sz="1800" smtClean="0"/>
              <a:t>Acesso a informação: Observatório brasileiro de informações sobre drogas- OBID: fonte oficial da SENAD. Divulga informações de estudos sobre drogas, redução de danos, etc.</a:t>
            </a:r>
          </a:p>
          <a:p>
            <a:pPr lvl="1"/>
            <a:r>
              <a:rPr lang="pt-BR" sz="1800" smtClean="0"/>
              <a:t>Portal Jovem, Viva voz ( informações e orientações sobre drogas via telefone);</a:t>
            </a:r>
          </a:p>
          <a:p>
            <a:r>
              <a:rPr lang="pt-BR" sz="1800" smtClean="0"/>
              <a:t>Ministério da Saúde - Centros de Atenção Psicossocial (CAPS), incluindo aqui os CAPS voltados para o atendimento aos usuários de álcool e outras drogas, os CAPS-ad;</a:t>
            </a:r>
          </a:p>
          <a:p>
            <a:r>
              <a:rPr lang="pt-BR" sz="1800" smtClean="0"/>
              <a:t>Centro de Referência de Assistência Social (CRAS) é uma unidade pública da política de assistência social, de base municipal, integrante do Sistema Único de Assistência Social, localizado em áreas com maiores índices de vulnerabilidade e risco social;</a:t>
            </a:r>
          </a:p>
          <a:p>
            <a:r>
              <a:rPr lang="pt-BR" sz="1800" smtClean="0"/>
              <a:t>Programa Cultura Viva, do Ministério da Cultura (MinC), posiciona a cultura enquanto uma ação de educação e cidadania;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Políticas Públicas Existentes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Educação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Programas direcionados à escolas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Formação de docentes por educação à distância ( SENAD e MEC)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Programa Saúde na Escola ( PSE)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700" dirty="0" smtClean="0"/>
              <a:t>Componentes: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avaliação das condições de saúde;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 promoção da saúde;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educação permanente e capacitação dos profissionais e de jovens;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monitoramento e avaliação da saúde dos estudantes;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1700" dirty="0" smtClean="0"/>
              <a:t>Projeto Saúde e Prevenção nas Escolas;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Saúde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Ações de redução de danos relacionadas à prevenção à infecção dos vírus HIV e Hepatites B e C entre usuários de drogas;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distribuição facilitada de preservativos em unidades básicas de saúde e em campanhas específicas também configuram ações de atenção à saúde e prevenção da infecção do vírus HIV/AIDS e Hepatites B e C;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1378</Words>
  <Application>Microsoft Office PowerPoint</Application>
  <PresentationFormat>On-screen Show (4:3)</PresentationFormat>
  <Paragraphs>368</Paragraphs>
  <Slides>25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Calibri</vt:lpstr>
      <vt:lpstr>Arial</vt:lpstr>
      <vt:lpstr>Times New Roman</vt:lpstr>
      <vt:lpstr>Tema do Office</vt:lpstr>
      <vt:lpstr>Slide 1</vt:lpstr>
      <vt:lpstr>Drogas no Brasil: Levantamento 2005 Alguns achados relevantes</vt:lpstr>
      <vt:lpstr>Uso de qualquer droga (exceto álcool e tabaco) – ano 2005</vt:lpstr>
      <vt:lpstr>Distribuição dos entrevistados de 12 a 65 anos, segundo tipo de uso  das drogas mais utilizadas nas 108 cidades com mais de 200 mil habitantes</vt:lpstr>
      <vt:lpstr>   Educação e redução de danos um caminho para inclusão social</vt:lpstr>
      <vt:lpstr>Objetivos do Estudo</vt:lpstr>
      <vt:lpstr>Parceiros do Estudo no Brasil</vt:lpstr>
      <vt:lpstr>Políticas Públicas Existentes</vt:lpstr>
      <vt:lpstr>Políticas Públicas Existentes</vt:lpstr>
      <vt:lpstr>Metodologia</vt:lpstr>
      <vt:lpstr>Tipo de Organização</vt:lpstr>
      <vt:lpstr>Slide 12</vt:lpstr>
      <vt:lpstr>Representatividade Geográfica das Instituições</vt:lpstr>
      <vt:lpstr>Instituições por tipo de atendimento/serviço prestado</vt:lpstr>
      <vt:lpstr>Percentual das instituições por público-alvo</vt:lpstr>
      <vt:lpstr>Distribuição das instituições estudadas segundo tipo de atividade relacionadas à educação</vt:lpstr>
      <vt:lpstr>Percentual de instituições por tipo de material educativo elaborado</vt:lpstr>
      <vt:lpstr>Resultados</vt:lpstr>
      <vt:lpstr>Ações de Redução de danos relatadas pelas instituições</vt:lpstr>
      <vt:lpstr>Resultados</vt:lpstr>
      <vt:lpstr>Utilização da Internet</vt:lpstr>
      <vt:lpstr>Resultados </vt:lpstr>
      <vt:lpstr>Parcerias no setor de educação</vt:lpstr>
      <vt:lpstr>Qual das seguintes intervenções você acha recomendável para melhorar as políticas e praticas governamentais?</vt:lpstr>
      <vt:lpstr>Obrigada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Seminário: Educação para Redução de Danos ao uso de drogas: um caminho para a inclusão social</dc:title>
  <dc:creator>Maria Rebeca Otero Gomes</dc:creator>
  <cp:lastModifiedBy>Observa</cp:lastModifiedBy>
  <cp:revision>69</cp:revision>
  <dcterms:created xsi:type="dcterms:W3CDTF">2008-12-07T02:16:44Z</dcterms:created>
  <dcterms:modified xsi:type="dcterms:W3CDTF">2011-05-24T19:17:22Z</dcterms:modified>
</cp:coreProperties>
</file>